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</p:sldIdLst>
  <p:sldSz cy="5143500" cx="9144000"/>
  <p:notesSz cx="6858000" cy="9144000"/>
  <p:embeddedFontLst>
    <p:embeddedFont>
      <p:font typeface="Lato"/>
      <p:regular r:id="rId44"/>
      <p:bold r:id="rId45"/>
      <p:italic r:id="rId46"/>
      <p:boldItalic r:id="rId47"/>
    </p:embeddedFont>
    <p:embeddedFont>
      <p:font typeface="Crimson Text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font" Target="fonts/Lato-regular.fntdata"/><Relationship Id="rId43" Type="http://schemas.openxmlformats.org/officeDocument/2006/relationships/slide" Target="slides/slide37.xml"/><Relationship Id="rId46" Type="http://schemas.openxmlformats.org/officeDocument/2006/relationships/font" Target="fonts/Lato-italic.fntdata"/><Relationship Id="rId45" Type="http://schemas.openxmlformats.org/officeDocument/2006/relationships/font" Target="fonts/Lat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CrimsonText-regular.fntdata"/><Relationship Id="rId47" Type="http://schemas.openxmlformats.org/officeDocument/2006/relationships/font" Target="fonts/Lato-boldItalic.fntdata"/><Relationship Id="rId49" Type="http://schemas.openxmlformats.org/officeDocument/2006/relationships/font" Target="fonts/CrimsonText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CrimsonText-boldItalic.fntdata"/><Relationship Id="rId50" Type="http://schemas.openxmlformats.org/officeDocument/2006/relationships/font" Target="fonts/CrimsonText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ca9f17f77c_2_44:notes"/>
          <p:cNvSpPr/>
          <p:nvPr>
            <p:ph idx="2" type="sldImg"/>
          </p:nvPr>
        </p:nvSpPr>
        <p:spPr>
          <a:xfrm>
            <a:off x="91291" y="685838"/>
            <a:ext cx="6675419" cy="34291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gca9f17f77c_2_44:notes"/>
          <p:cNvSpPr txBox="1"/>
          <p:nvPr>
            <p:ph idx="1" type="body"/>
          </p:nvPr>
        </p:nvSpPr>
        <p:spPr>
          <a:xfrm>
            <a:off x="685480" y="4343150"/>
            <a:ext cx="5487041" cy="4115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73e091d79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873e091d79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873e091d79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873e091d79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873e091d79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873e091d79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873e091d79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873e091d79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876d31910d_2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876d31910d_2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caa96a653e_6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caa96a653e_6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c90e0e1313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c90e0e1313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cbaa1e9788_3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cbaa1e9788_3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c90e0e1313_2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c90e0e1313_2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caa96a653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caa96a653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caa96a653e_2_0:notes"/>
          <p:cNvSpPr/>
          <p:nvPr>
            <p:ph idx="2" type="sldImg"/>
          </p:nvPr>
        </p:nvSpPr>
        <p:spPr>
          <a:xfrm>
            <a:off x="91291" y="685838"/>
            <a:ext cx="6675419" cy="34291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3" name="Google Shape;103;gcaa96a653e_2_0:notes"/>
          <p:cNvSpPr txBox="1"/>
          <p:nvPr>
            <p:ph idx="1" type="body"/>
          </p:nvPr>
        </p:nvSpPr>
        <p:spPr>
          <a:xfrm>
            <a:off x="685480" y="4343150"/>
            <a:ext cx="5487041" cy="4115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caa96a653e_2_0:notes"/>
          <p:cNvSpPr txBox="1"/>
          <p:nvPr>
            <p:ph idx="12" type="sldNum"/>
          </p:nvPr>
        </p:nvSpPr>
        <p:spPr>
          <a:xfrm>
            <a:off x="3883851" y="8684837"/>
            <a:ext cx="2972547" cy="4577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caa96a653e_6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caa96a653e_6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c90e0e1313_2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c90e0e1313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caa96a653e_6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caa96a653e_6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caf106793f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caf106793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caf106793f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caf106793f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caf106793f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caf106793f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caf106793f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caf106793f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caf106793f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caf106793f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caf106793f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caf106793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caf106793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caf106793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ca9f17f77c_2_67:notes"/>
          <p:cNvSpPr txBox="1"/>
          <p:nvPr>
            <p:ph idx="1" type="body"/>
          </p:nvPr>
        </p:nvSpPr>
        <p:spPr>
          <a:xfrm>
            <a:off x="685480" y="4343150"/>
            <a:ext cx="5487041" cy="4115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ca9f17f77c_2_67:notes"/>
          <p:cNvSpPr/>
          <p:nvPr>
            <p:ph idx="2" type="sldImg"/>
          </p:nvPr>
        </p:nvSpPr>
        <p:spPr>
          <a:xfrm>
            <a:off x="91291" y="685838"/>
            <a:ext cx="6675419" cy="34291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b019a1622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cb019a1622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caf106793f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caf106793f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cb019a1622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cb019a1622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caf106793f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caf106793f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cb019a1622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cb019a1622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c90e0e1313_2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c90e0e1313_2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c90e0e1313_2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c90e0e1313_2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ca9f17f77c_2_72:notes"/>
          <p:cNvSpPr/>
          <p:nvPr>
            <p:ph idx="2" type="sldImg"/>
          </p:nvPr>
        </p:nvSpPr>
        <p:spPr>
          <a:xfrm>
            <a:off x="91291" y="685838"/>
            <a:ext cx="6675419" cy="34291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5" name="Google Shape;325;gca9f17f77c_2_72:notes"/>
          <p:cNvSpPr txBox="1"/>
          <p:nvPr>
            <p:ph idx="1" type="body"/>
          </p:nvPr>
        </p:nvSpPr>
        <p:spPr>
          <a:xfrm>
            <a:off x="685480" y="4343150"/>
            <a:ext cx="5487041" cy="4115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cbaa1e9788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cbaa1e9788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73e091d79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73e091d79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873e091d79_3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873e091d79_3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873e091d79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873e091d79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873e091d79_0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873e091d79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873e091d79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873e091d79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rgbClr val="33557A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/>
        </p:nvSpPr>
        <p:spPr>
          <a:xfrm>
            <a:off x="1592263" y="-407988"/>
            <a:ext cx="5959475" cy="5959476"/>
          </a:xfrm>
          <a:prstGeom prst="ellipse">
            <a:avLst/>
          </a:prstGeom>
          <a:solidFill>
            <a:srgbClr val="659AD2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4"/>
          <p:cNvSpPr/>
          <p:nvPr/>
        </p:nvSpPr>
        <p:spPr>
          <a:xfrm>
            <a:off x="731838" y="406400"/>
            <a:ext cx="1989137" cy="1990725"/>
          </a:xfrm>
          <a:prstGeom prst="ellipse">
            <a:avLst/>
          </a:prstGeom>
          <a:solidFill>
            <a:srgbClr val="000000">
              <a:alpha val="1843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4"/>
          <p:cNvSpPr/>
          <p:nvPr/>
        </p:nvSpPr>
        <p:spPr>
          <a:xfrm>
            <a:off x="841375" y="515938"/>
            <a:ext cx="1770063" cy="1770062"/>
          </a:xfrm>
          <a:prstGeom prst="ellipse">
            <a:avLst/>
          </a:prstGeom>
          <a:solidFill>
            <a:srgbClr val="3355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4"/>
          <p:cNvSpPr/>
          <p:nvPr/>
        </p:nvSpPr>
        <p:spPr>
          <a:xfrm>
            <a:off x="6551613" y="3068638"/>
            <a:ext cx="1808162" cy="1808162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6665913" y="3179763"/>
            <a:ext cx="1616075" cy="1617662"/>
          </a:xfrm>
          <a:prstGeom prst="ellipse">
            <a:avLst/>
          </a:prstGeom>
          <a:solidFill>
            <a:srgbClr val="33557A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4"/>
          <p:cNvSpPr txBox="1"/>
          <p:nvPr>
            <p:ph type="ctrTitle"/>
          </p:nvPr>
        </p:nvSpPr>
        <p:spPr>
          <a:xfrm>
            <a:off x="2211600" y="1991850"/>
            <a:ext cx="4720800" cy="1159800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5400000" dist="19050">
              <a:srgbClr val="000000">
                <a:alpha val="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Arial"/>
              <a:buNone/>
              <a:defRPr sz="52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Arial"/>
              <a:buNone/>
              <a:defRPr sz="52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Arial"/>
              <a:buNone/>
              <a:defRPr sz="52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Arial"/>
              <a:buNone/>
              <a:defRPr sz="52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Arial"/>
              <a:buNone/>
              <a:defRPr sz="52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Calibri"/>
              <a:buNone/>
              <a:defRPr sz="52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Calibri"/>
              <a:buNone/>
              <a:defRPr sz="52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Calibri"/>
              <a:buNone/>
              <a:defRPr sz="52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Calibri"/>
              <a:buNone/>
              <a:defRPr sz="52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-442913" y="103188"/>
            <a:ext cx="2324101" cy="2324100"/>
            <a:chOff x="-474900" y="321200"/>
            <a:chExt cx="2324700" cy="2324700"/>
          </a:xfrm>
        </p:grpSpPr>
        <p:sp>
          <p:nvSpPr>
            <p:cNvPr id="65" name="Google Shape;65;p15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120566" y="916666"/>
              <a:ext cx="1133767" cy="1133768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-136675" y="659424"/>
              <a:ext cx="1648250" cy="1648250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14291" y="1110391"/>
              <a:ext cx="746317" cy="746318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" name="Google Shape;69;p15"/>
          <p:cNvSpPr/>
          <p:nvPr/>
        </p:nvSpPr>
        <p:spPr>
          <a:xfrm>
            <a:off x="0" y="4732338"/>
            <a:ext cx="9144000" cy="431800"/>
          </a:xfrm>
          <a:prstGeom prst="rect">
            <a:avLst/>
          </a:prstGeom>
          <a:solidFill>
            <a:srgbClr val="33557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7235825" y="4732338"/>
            <a:ext cx="1744663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libereurope.eu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CC BY</a:t>
            </a:r>
            <a:endParaRPr b="0" i="1" sz="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33363" y="4792663"/>
            <a:ext cx="306387" cy="30003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>
            <p:ph type="title"/>
          </p:nvPr>
        </p:nvSpPr>
        <p:spPr>
          <a:xfrm>
            <a:off x="503828" y="880538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1" sz="3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1069625" y="1958050"/>
            <a:ext cx="46080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￮"/>
              <a:defRPr sz="1600"/>
            </a:lvl1pPr>
            <a:lvl2pPr indent="-3302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￮"/>
              <a:defRPr/>
            </a:lvl2pPr>
            <a:lvl3pPr indent="-3302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￮"/>
              <a:defRPr/>
            </a:lvl3pPr>
            <a:lvl4pPr indent="-3302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/>
            </a:lvl4pPr>
            <a:lvl5pPr indent="-3302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/>
            </a:lvl5pPr>
            <a:lvl6pPr indent="-33020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/>
            </a:lvl6pPr>
            <a:lvl7pPr indent="-33020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/>
            </a:lvl7pPr>
            <a:lvl8pPr indent="-33020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  <a:defRPr/>
            </a:lvl8pPr>
            <a:lvl9pPr indent="-33020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angepaste indeling">
  <p:cSld name="Aangepaste indeling">
    <p:bg>
      <p:bgPr>
        <a:solidFill>
          <a:srgbClr val="33557A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/>
          <p:nvPr/>
        </p:nvSpPr>
        <p:spPr>
          <a:xfrm>
            <a:off x="1592263" y="-407988"/>
            <a:ext cx="5959475" cy="5959476"/>
          </a:xfrm>
          <a:prstGeom prst="ellipse">
            <a:avLst/>
          </a:prstGeom>
          <a:solidFill>
            <a:srgbClr val="659AD2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731838" y="406400"/>
            <a:ext cx="1989137" cy="1990725"/>
          </a:xfrm>
          <a:prstGeom prst="ellipse">
            <a:avLst/>
          </a:prstGeom>
          <a:solidFill>
            <a:srgbClr val="000000">
              <a:alpha val="1843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841375" y="515938"/>
            <a:ext cx="1770063" cy="1770062"/>
          </a:xfrm>
          <a:prstGeom prst="ellipse">
            <a:avLst/>
          </a:prstGeom>
          <a:solidFill>
            <a:srgbClr val="3355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>
  <p:cSld name="1_Title + 1 column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/>
          <p:nvPr/>
        </p:nvSpPr>
        <p:spPr>
          <a:xfrm>
            <a:off x="6081713" y="763588"/>
            <a:ext cx="3616325" cy="3616325"/>
          </a:xfrm>
          <a:prstGeom prst="ellipse">
            <a:avLst/>
          </a:prstGeom>
          <a:noFill/>
          <a:ln cap="flat" cmpd="sng" w="9525">
            <a:solidFill>
              <a:srgbClr val="E8E8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1" name="Google Shape;81;p17"/>
          <p:cNvGrpSpPr/>
          <p:nvPr/>
        </p:nvGrpSpPr>
        <p:grpSpPr>
          <a:xfrm>
            <a:off x="-442913" y="103188"/>
            <a:ext cx="2324101" cy="2324100"/>
            <a:chOff x="-474900" y="321200"/>
            <a:chExt cx="2324700" cy="2324700"/>
          </a:xfrm>
        </p:grpSpPr>
        <p:sp>
          <p:nvSpPr>
            <p:cNvPr id="82" name="Google Shape;82;p17"/>
            <p:cNvSpPr/>
            <p:nvPr/>
          </p:nvSpPr>
          <p:spPr>
            <a:xfrm>
              <a:off x="-474900" y="321200"/>
              <a:ext cx="2324700" cy="2324700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17"/>
            <p:cNvSpPr/>
            <p:nvPr/>
          </p:nvSpPr>
          <p:spPr>
            <a:xfrm>
              <a:off x="120566" y="916666"/>
              <a:ext cx="1133767" cy="1133768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17"/>
            <p:cNvSpPr/>
            <p:nvPr/>
          </p:nvSpPr>
          <p:spPr>
            <a:xfrm>
              <a:off x="-136675" y="659424"/>
              <a:ext cx="1648250" cy="1648250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17"/>
            <p:cNvSpPr/>
            <p:nvPr/>
          </p:nvSpPr>
          <p:spPr>
            <a:xfrm>
              <a:off x="314291" y="1110391"/>
              <a:ext cx="746317" cy="746318"/>
            </a:xfrm>
            <a:prstGeom prst="ellipse">
              <a:avLst/>
            </a:prstGeom>
            <a:noFill/>
            <a:ln cap="flat" cmpd="sng" w="9525">
              <a:solidFill>
                <a:srgbClr val="33557A">
                  <a:alpha val="2000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" name="Google Shape;86;p17"/>
          <p:cNvSpPr/>
          <p:nvPr/>
        </p:nvSpPr>
        <p:spPr>
          <a:xfrm>
            <a:off x="6272213" y="955675"/>
            <a:ext cx="3233737" cy="3232150"/>
          </a:xfrm>
          <a:prstGeom prst="ellipse">
            <a:avLst/>
          </a:prstGeom>
          <a:solidFill>
            <a:srgbClr val="33557A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0" y="4732338"/>
            <a:ext cx="9144000" cy="431800"/>
          </a:xfrm>
          <a:prstGeom prst="rect">
            <a:avLst/>
          </a:prstGeom>
          <a:solidFill>
            <a:srgbClr val="33557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7235825" y="4732338"/>
            <a:ext cx="1744663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libereurope.eu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CC BY</a:t>
            </a:r>
            <a:endParaRPr i="1"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33363" y="4792663"/>
            <a:ext cx="306387" cy="300037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>
            <p:ph type="title"/>
          </p:nvPr>
        </p:nvSpPr>
        <p:spPr>
          <a:xfrm>
            <a:off x="457200" y="915566"/>
            <a:ext cx="52203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1" sz="3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/>
            </a:lvl9pPr>
          </a:lstStyle>
          <a:p/>
        </p:txBody>
      </p:sp>
      <p:sp>
        <p:nvSpPr>
          <p:cNvPr id="91" name="Google Shape;91;p17"/>
          <p:cNvSpPr txBox="1"/>
          <p:nvPr>
            <p:ph idx="1" type="body"/>
          </p:nvPr>
        </p:nvSpPr>
        <p:spPr>
          <a:xfrm>
            <a:off x="1069625" y="1958050"/>
            <a:ext cx="1485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1pPr>
            <a:lvl2pPr indent="-29845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￮"/>
              <a:defRPr sz="1100"/>
            </a:lvl2pPr>
            <a:lvl3pPr indent="-29845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￮"/>
              <a:defRPr sz="1100"/>
            </a:lvl3pPr>
            <a:lvl4pPr indent="-29845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4pPr>
            <a:lvl5pPr indent="-29845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5pPr>
            <a:lvl6pPr indent="-29845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6pPr>
            <a:lvl7pPr indent="-29845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7pPr>
            <a:lvl8pPr indent="-29845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8pPr>
            <a:lvl9pPr indent="-29845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9pPr>
          </a:lstStyle>
          <a:p/>
        </p:txBody>
      </p:sp>
      <p:sp>
        <p:nvSpPr>
          <p:cNvPr id="92" name="Google Shape;92;p17"/>
          <p:cNvSpPr txBox="1"/>
          <p:nvPr>
            <p:ph idx="2" type="body"/>
          </p:nvPr>
        </p:nvSpPr>
        <p:spPr>
          <a:xfrm>
            <a:off x="2630936" y="1958050"/>
            <a:ext cx="1485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1pPr>
            <a:lvl2pPr indent="-29845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￮"/>
              <a:defRPr sz="1100"/>
            </a:lvl2pPr>
            <a:lvl3pPr indent="-29845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￮"/>
              <a:defRPr sz="1100"/>
            </a:lvl3pPr>
            <a:lvl4pPr indent="-29845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4pPr>
            <a:lvl5pPr indent="-29845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5pPr>
            <a:lvl6pPr indent="-29845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6pPr>
            <a:lvl7pPr indent="-29845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7pPr>
            <a:lvl8pPr indent="-29845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8pPr>
            <a:lvl9pPr indent="-29845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9pPr>
          </a:lstStyle>
          <a:p/>
        </p:txBody>
      </p:sp>
      <p:sp>
        <p:nvSpPr>
          <p:cNvPr id="93" name="Google Shape;93;p17"/>
          <p:cNvSpPr txBox="1"/>
          <p:nvPr>
            <p:ph idx="3" type="body"/>
          </p:nvPr>
        </p:nvSpPr>
        <p:spPr>
          <a:xfrm>
            <a:off x="4192246" y="1958050"/>
            <a:ext cx="1485300" cy="26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1pPr>
            <a:lvl2pPr indent="-29845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￮"/>
              <a:defRPr sz="1100"/>
            </a:lvl2pPr>
            <a:lvl3pPr indent="-29845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￮"/>
              <a:defRPr sz="1100"/>
            </a:lvl3pPr>
            <a:lvl4pPr indent="-29845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4pPr>
            <a:lvl5pPr indent="-29845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5pPr>
            <a:lvl6pPr indent="-298450" lvl="5" marL="2743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6pPr>
            <a:lvl7pPr indent="-298450" lvl="6" marL="3200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/>
            </a:lvl7pPr>
            <a:lvl8pPr indent="-298450" lvl="7" marL="3657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 sz="1100"/>
            </a:lvl8pPr>
            <a:lvl9pPr indent="-298450" lvl="8" marL="4114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 sz="11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drive.google.com/file/d/12uq7UIJJokTsX9mF1wGFjPwXNx4hdo34/view" TargetMode="External"/><Relationship Id="rId4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drive.google.com/file/d/11MnOGwmjki4X5F4oWSzXd1Kme1EUBaNN/view" TargetMode="External"/><Relationship Id="rId4" Type="http://schemas.openxmlformats.org/officeDocument/2006/relationships/image" Target="../media/image13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docs.google.com/document/d/1u2_g_eUjFRWt6OHq_J2oSHAbzav07D6xke--eYeFomM/edit?usp=sharin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png"/><Relationship Id="rId4" Type="http://schemas.openxmlformats.org/officeDocument/2006/relationships/hyperlink" Target="https://vimeo.com/benrubin/sortofjoy#t=148s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0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7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7.jpg"/><Relationship Id="rId4" Type="http://schemas.openxmlformats.org/officeDocument/2006/relationships/image" Target="../media/image20.jpg"/><Relationship Id="rId9" Type="http://schemas.openxmlformats.org/officeDocument/2006/relationships/image" Target="../media/image15.jpg"/><Relationship Id="rId5" Type="http://schemas.openxmlformats.org/officeDocument/2006/relationships/image" Target="../media/image21.jpg"/><Relationship Id="rId6" Type="http://schemas.openxmlformats.org/officeDocument/2006/relationships/image" Target="../media/image19.jpg"/><Relationship Id="rId7" Type="http://schemas.openxmlformats.org/officeDocument/2006/relationships/image" Target="../media/image16.jpg"/><Relationship Id="rId8" Type="http://schemas.openxmlformats.org/officeDocument/2006/relationships/image" Target="../media/image1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s://data-feminism.mitpress.mit.edu/" TargetMode="External"/><Relationship Id="rId4" Type="http://schemas.openxmlformats.org/officeDocument/2006/relationships/hyperlink" Target="https://journals.litwinbooks.com/index.php/jclis/article/view/120/75" TargetMode="External"/><Relationship Id="rId5" Type="http://schemas.openxmlformats.org/officeDocument/2006/relationships/hyperlink" Target="https://arxiv.org/abs/2012.05345" TargetMode="External"/><Relationship Id="rId6" Type="http://schemas.openxmlformats.org/officeDocument/2006/relationships/hyperlink" Target="https://doi.org/10.1080/1369118X.2016.1211722" TargetMode="External"/><Relationship Id="rId7" Type="http://schemas.openxmlformats.org/officeDocument/2006/relationships/hyperlink" Target="https://excavating.ai/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s://ai4lam.org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ctrTitle"/>
          </p:nvPr>
        </p:nvSpPr>
        <p:spPr>
          <a:xfrm>
            <a:off x="1378800" y="1589325"/>
            <a:ext cx="6834300" cy="2100900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5400000" dist="19050">
              <a:srgbClr val="000000">
                <a:alpha val="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3200">
                <a:solidFill>
                  <a:schemeClr val="lt1"/>
                </a:solidFill>
                <a:latin typeface="Crimson Text"/>
                <a:ea typeface="Crimson Text"/>
                <a:cs typeface="Crimson Text"/>
                <a:sym typeface="Crimson Text"/>
              </a:rPr>
              <a:t>The Role of </a:t>
            </a:r>
            <a:endParaRPr b="1" i="1" sz="3200">
              <a:solidFill>
                <a:schemeClr val="lt1"/>
              </a:solidFill>
              <a:latin typeface="Crimson Text"/>
              <a:ea typeface="Crimson Text"/>
              <a:cs typeface="Crimson Text"/>
              <a:sym typeface="Crimson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3200">
                <a:solidFill>
                  <a:schemeClr val="lt1"/>
                </a:solidFill>
                <a:latin typeface="Crimson Text"/>
                <a:ea typeface="Crimson Text"/>
                <a:cs typeface="Crimson Text"/>
                <a:sym typeface="Crimson Text"/>
              </a:rPr>
              <a:t>Data Curation in AI</a:t>
            </a:r>
            <a:endParaRPr b="1" i="1" sz="3200">
              <a:solidFill>
                <a:schemeClr val="lt1"/>
              </a:solidFill>
              <a:latin typeface="Crimson Text"/>
              <a:ea typeface="Crimson Text"/>
              <a:cs typeface="Crimson Text"/>
              <a:sym typeface="Crimson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5200"/>
              <a:buFont typeface="Crimson Text"/>
              <a:buNone/>
            </a:pPr>
            <a:r>
              <a:t/>
            </a:r>
            <a:endParaRPr b="1" i="1" sz="1800">
              <a:solidFill>
                <a:schemeClr val="lt1"/>
              </a:solidFill>
              <a:latin typeface="Crimson Text"/>
              <a:ea typeface="Crimson Text"/>
              <a:cs typeface="Crimson Text"/>
              <a:sym typeface="Crimson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5200"/>
              <a:buFont typeface="Crimson Text"/>
              <a:buNone/>
            </a:pPr>
            <a:r>
              <a:rPr b="1" i="1" lang="en" sz="1800">
                <a:solidFill>
                  <a:schemeClr val="lt1"/>
                </a:solidFill>
                <a:latin typeface="Crimson Text"/>
                <a:ea typeface="Crimson Text"/>
                <a:cs typeface="Crimson Text"/>
                <a:sym typeface="Crimson Text"/>
              </a:rPr>
              <a:t>AI4LAM Workshop </a:t>
            </a:r>
            <a:r>
              <a:rPr b="1" i="1" lang="en" sz="1800">
                <a:latin typeface="Crimson Text"/>
                <a:ea typeface="Crimson Text"/>
                <a:cs typeface="Crimson Text"/>
                <a:sym typeface="Crimson Text"/>
              </a:rPr>
              <a:t>Series: </a:t>
            </a:r>
            <a:endParaRPr b="1" i="1" sz="1800">
              <a:latin typeface="Crimson Text"/>
              <a:ea typeface="Crimson Text"/>
              <a:cs typeface="Crimson Text"/>
              <a:sym typeface="Crimson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5200"/>
              <a:buFont typeface="Crimson Text"/>
              <a:buNone/>
            </a:pPr>
            <a:r>
              <a:rPr b="1" i="1" lang="en" sz="1800">
                <a:latin typeface="Crimson Text"/>
                <a:ea typeface="Crimson Text"/>
                <a:cs typeface="Crimson Text"/>
                <a:sym typeface="Crimson Text"/>
              </a:rPr>
              <a:t>Applying and deploying AI in GLAMs</a:t>
            </a:r>
            <a:endParaRPr b="1" i="1" sz="1800">
              <a:latin typeface="Crimson Text"/>
              <a:ea typeface="Crimson Text"/>
              <a:cs typeface="Crimson Text"/>
              <a:sym typeface="Crimson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5200"/>
              <a:buFont typeface="Crimson Text"/>
              <a:buNone/>
            </a:pPr>
            <a:r>
              <a:rPr b="1" i="1" lang="en" sz="1600">
                <a:latin typeface="Crimson Text"/>
                <a:ea typeface="Crimson Text"/>
                <a:cs typeface="Crimson Text"/>
                <a:sym typeface="Crimson Text"/>
              </a:rPr>
              <a:t>March 29 - April 2, 2021</a:t>
            </a:r>
            <a:endParaRPr b="1" i="1" sz="1600">
              <a:latin typeface="Crimson Text"/>
              <a:ea typeface="Crimson Text"/>
              <a:cs typeface="Crimson Text"/>
              <a:sym typeface="Crimson Text"/>
            </a:endParaRPr>
          </a:p>
        </p:txBody>
      </p:sp>
      <p:pic>
        <p:nvPicPr>
          <p:cNvPr descr="G:\COM Tools\Core Assets (Logo, Organogram, Fonts, Network Map)\Logos\PNG\White Lettering - Transparent Background.png" id="99" name="Google Shape;9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71655" y="3289777"/>
            <a:ext cx="1441450" cy="1404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643" y="256223"/>
            <a:ext cx="2007870" cy="2315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7"/>
          <p:cNvSpPr txBox="1"/>
          <p:nvPr>
            <p:ph type="title"/>
          </p:nvPr>
        </p:nvSpPr>
        <p:spPr>
          <a:xfrm>
            <a:off x="219250" y="1396350"/>
            <a:ext cx="4045200" cy="235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3</a:t>
            </a:r>
            <a:r>
              <a:rPr lang="en" sz="3600"/>
              <a:t>. </a:t>
            </a:r>
            <a:r>
              <a:rPr lang="en" sz="3600"/>
              <a:t>Train a model on a part of the transformed labeled data</a:t>
            </a:r>
            <a:endParaRPr sz="3600"/>
          </a:p>
        </p:txBody>
      </p:sp>
      <p:sp>
        <p:nvSpPr>
          <p:cNvPr id="164" name="Google Shape;164;p27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sklearn </a:t>
            </a: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svm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Create a Support Vector Classifier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classifier = svm.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SVC</a:t>
            </a: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(gamma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0.001</a:t>
            </a: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Train the classifier on the test set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classifier.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fit</a:t>
            </a: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(X_train, y_train)</a:t>
            </a:r>
            <a:endParaRPr sz="10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8"/>
          <p:cNvSpPr txBox="1"/>
          <p:nvPr>
            <p:ph type="title"/>
          </p:nvPr>
        </p:nvSpPr>
        <p:spPr>
          <a:xfrm>
            <a:off x="210000" y="1932900"/>
            <a:ext cx="4045200" cy="127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4</a:t>
            </a:r>
            <a:r>
              <a:rPr lang="en" sz="3600"/>
              <a:t>. Test the model predictions</a:t>
            </a:r>
            <a:endParaRPr sz="3600"/>
          </a:p>
        </p:txBody>
      </p:sp>
      <p:sp>
        <p:nvSpPr>
          <p:cNvPr id="170" name="Google Shape;170;p28"/>
          <p:cNvSpPr txBox="1"/>
          <p:nvPr>
            <p:ph idx="2" type="body"/>
          </p:nvPr>
        </p:nvSpPr>
        <p:spPr>
          <a:xfrm>
            <a:off x="4939500" y="4956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Predict the label values for the test set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predicted 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classifier.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predict</a:t>
            </a:r>
            <a:r>
              <a:rPr lang="en" sz="10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(X_test)</a:t>
            </a:r>
            <a:endParaRPr sz="10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1600" y="3016300"/>
            <a:ext cx="3352800" cy="96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/>
          <p:nvPr>
            <p:ph type="title"/>
          </p:nvPr>
        </p:nvSpPr>
        <p:spPr>
          <a:xfrm>
            <a:off x="219250" y="663600"/>
            <a:ext cx="4045200" cy="76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5</a:t>
            </a:r>
            <a:r>
              <a:rPr lang="en" sz="3600"/>
              <a:t>. Assess</a:t>
            </a:r>
            <a:endParaRPr sz="3600"/>
          </a:p>
        </p:txBody>
      </p:sp>
      <p:sp>
        <p:nvSpPr>
          <p:cNvPr id="177" name="Google Shape;177;p29"/>
          <p:cNvSpPr txBox="1"/>
          <p:nvPr>
            <p:ph idx="2" type="body"/>
          </p:nvPr>
        </p:nvSpPr>
        <p:spPr>
          <a:xfrm>
            <a:off x="4939500" y="217375"/>
            <a:ext cx="3837000" cy="431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sklearn </a:t>
            </a: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metrics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Print a Classification Report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(metrics.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classification_report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(y_test, predicted))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Generate and print a Confusion Matrix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disp = metrics.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plot_confusion_matrix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(classifier, X_test, y_test)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(disp.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confusion_matrix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78" name="Google Shape;178;p29"/>
          <p:cNvSpPr txBox="1"/>
          <p:nvPr/>
        </p:nvSpPr>
        <p:spPr>
          <a:xfrm>
            <a:off x="5371350" y="1079900"/>
            <a:ext cx="2973300" cy="21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precision	recall  f1-score   support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0   	1.00  	0.99  	0.99    	88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   	0.99  	0.97  	0.98    	91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   	0.99  	0.99  	0.99    	86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3   	0.98  	0.87  	0.92    	91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4   	0.99  	0.96  	0.97    	92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5   	0.95  	0.97  	0.96    	91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6   	0.99  	0.99  	0.99    	91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7   	0.96  	0.99  	0.97    	89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8   	0.94  	1.00  	0.97    	88</a:t>
            </a:r>
            <a:endParaRPr sz="9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9   	0.93  	0.98  	0.95    	92</a:t>
            </a:r>
            <a:endParaRPr sz="1300"/>
          </a:p>
        </p:txBody>
      </p:sp>
      <p:sp>
        <p:nvSpPr>
          <p:cNvPr id="179" name="Google Shape;179;p29"/>
          <p:cNvSpPr txBox="1"/>
          <p:nvPr/>
        </p:nvSpPr>
        <p:spPr>
          <a:xfrm>
            <a:off x="5564250" y="3534175"/>
            <a:ext cx="2587500" cy="16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[[87  0  0  0  1  0  0  0  0  0]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88  1  0  0  0  0  0  1  1]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85  1  0  0  0  0  0  0]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 0 79  0  3  0  4  5  0]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 0  0 88  0  0  0  0  4]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 0  0  0 88  1  0  0  2]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1  0  0  0  0 90  0  0  0]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 0  0  0  1  0 88  0  0]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 0  0  0  0  0  0 88  0]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Consolas"/>
                <a:ea typeface="Consolas"/>
                <a:cs typeface="Consolas"/>
                <a:sym typeface="Consolas"/>
              </a:rPr>
              <a:t> [ 0  0  0  1  0  1  0  0  0 90]]</a:t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80" name="Google Shape;18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5475" y="1779725"/>
            <a:ext cx="3105150" cy="286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0"/>
          <p:cNvSpPr txBox="1"/>
          <p:nvPr>
            <p:ph type="title"/>
          </p:nvPr>
        </p:nvSpPr>
        <p:spPr>
          <a:xfrm>
            <a:off x="6165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Paradigms of </a:t>
            </a:r>
            <a:r>
              <a:rPr lang="en"/>
              <a:t>Machine Learning</a:t>
            </a:r>
            <a:endParaRPr/>
          </a:p>
        </p:txBody>
      </p:sp>
      <p:sp>
        <p:nvSpPr>
          <p:cNvPr id="186" name="Google Shape;186;p30"/>
          <p:cNvSpPr txBox="1"/>
          <p:nvPr>
            <p:ph idx="1" type="body"/>
          </p:nvPr>
        </p:nvSpPr>
        <p:spPr>
          <a:xfrm>
            <a:off x="616500" y="1173650"/>
            <a:ext cx="8520600" cy="355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Classification and Regression</a:t>
            </a:r>
            <a:endParaRPr b="1" sz="25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“Supervised Learning” – (some) labeled input is required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Spam Detection, Face Recognition</a:t>
            </a:r>
            <a:endParaRPr sz="16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Clustering and Pattern-Detection</a:t>
            </a:r>
            <a:endParaRPr b="1" sz="25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“Unsupervised Learning” – can operate on unlabeled data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Recommender Systems (Netflix, YouTube, Amazon)</a:t>
            </a:r>
            <a:endParaRPr sz="16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Reinforcement Learning</a:t>
            </a:r>
            <a:endParaRPr b="1" sz="25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Models agency to maximize reward in a given environment 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Chess, Go, Self-Driving Cars, Resource Management and Industrial Simulation</a:t>
            </a:r>
            <a:endParaRPr sz="25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1"/>
          <p:cNvSpPr txBox="1"/>
          <p:nvPr>
            <p:ph type="title"/>
          </p:nvPr>
        </p:nvSpPr>
        <p:spPr>
          <a:xfrm>
            <a:off x="11499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Types</a:t>
            </a:r>
            <a:r>
              <a:rPr lang="en"/>
              <a:t> of Machine Learning Techniques</a:t>
            </a:r>
            <a:endParaRPr/>
          </a:p>
        </p:txBody>
      </p:sp>
      <p:sp>
        <p:nvSpPr>
          <p:cNvPr id="192" name="Google Shape;192;p31"/>
          <p:cNvSpPr txBox="1"/>
          <p:nvPr>
            <p:ph idx="1" type="body"/>
          </p:nvPr>
        </p:nvSpPr>
        <p:spPr>
          <a:xfrm>
            <a:off x="2054775" y="1426050"/>
            <a:ext cx="4712700" cy="30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Transfer Learning</a:t>
            </a:r>
            <a:endParaRPr b="1" sz="25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Dimensionality Reduction</a:t>
            </a:r>
            <a:endParaRPr b="1" sz="25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Deep Learning</a:t>
            </a:r>
            <a:endParaRPr b="1" sz="25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873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>
                <a:solidFill>
                  <a:srgbClr val="F1C232"/>
                </a:solidFill>
              </a:rPr>
              <a:t>Topic Modeling</a:t>
            </a:r>
            <a:endParaRPr b="1" sz="25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reiterate: The role of </a:t>
            </a:r>
            <a:r>
              <a:rPr lang="en"/>
              <a:t>Data in Machine Learning</a:t>
            </a:r>
            <a:endParaRPr/>
          </a:p>
        </p:txBody>
      </p:sp>
      <p:sp>
        <p:nvSpPr>
          <p:cNvPr id="198" name="Google Shape;198;p32"/>
          <p:cNvSpPr txBox="1"/>
          <p:nvPr>
            <p:ph idx="1" type="body"/>
          </p:nvPr>
        </p:nvSpPr>
        <p:spPr>
          <a:xfrm>
            <a:off x="311700" y="1402250"/>
            <a:ext cx="8520600" cy="30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en" sz="2500"/>
              <a:t>C</a:t>
            </a:r>
            <a:r>
              <a:rPr lang="en" sz="2500"/>
              <a:t>ollect or create labeled </a:t>
            </a:r>
            <a:r>
              <a:rPr b="1" lang="en" sz="2500">
                <a:solidFill>
                  <a:srgbClr val="F6B26B"/>
                </a:solidFill>
              </a:rPr>
              <a:t>data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en" sz="2500"/>
              <a:t>Transform</a:t>
            </a:r>
            <a:r>
              <a:rPr lang="en" sz="2500"/>
              <a:t> </a:t>
            </a:r>
            <a:r>
              <a:rPr b="1" lang="en" sz="2500">
                <a:solidFill>
                  <a:srgbClr val="F6B26B"/>
                </a:solidFill>
              </a:rPr>
              <a:t>data</a:t>
            </a:r>
            <a:r>
              <a:rPr lang="en" sz="2500"/>
              <a:t> into a numeric representation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en" sz="2500"/>
              <a:t>Train a model on a part of the transformed labeled </a:t>
            </a:r>
            <a:r>
              <a:rPr b="1" lang="en" sz="2500">
                <a:solidFill>
                  <a:srgbClr val="F6B26B"/>
                </a:solidFill>
              </a:rPr>
              <a:t>data</a:t>
            </a:r>
            <a:r>
              <a:rPr lang="en" sz="2500"/>
              <a:t> 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en" sz="2500"/>
              <a:t>T</a:t>
            </a:r>
            <a:r>
              <a:rPr lang="en" sz="2500"/>
              <a:t>est </a:t>
            </a:r>
            <a:r>
              <a:rPr lang="en" sz="2500"/>
              <a:t>the model predictions on another part of the transformed labeled </a:t>
            </a:r>
            <a:r>
              <a:rPr b="1" lang="en" sz="2500">
                <a:solidFill>
                  <a:srgbClr val="F6B26B"/>
                </a:solidFill>
              </a:rPr>
              <a:t>data</a:t>
            </a:r>
            <a:r>
              <a:rPr lang="en" sz="2500"/>
              <a:t> 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lang="en" sz="2500"/>
              <a:t>Assess and repeat</a:t>
            </a:r>
            <a:endParaRPr sz="25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33" title="catanzaro_intro.m4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0"/>
            <a:ext cx="685799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34" title="catanzaro_clip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300" y="431650"/>
            <a:ext cx="7318934" cy="4116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ctrTitle"/>
          </p:nvPr>
        </p:nvSpPr>
        <p:spPr>
          <a:xfrm>
            <a:off x="311708" y="10167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Comments and Questions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6"/>
          <p:cNvSpPr txBox="1"/>
          <p:nvPr>
            <p:ph type="ctrTitle"/>
          </p:nvPr>
        </p:nvSpPr>
        <p:spPr>
          <a:xfrm>
            <a:off x="311700" y="418025"/>
            <a:ext cx="8520600" cy="975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Break and Breakout Rooms</a:t>
            </a:r>
            <a:endParaRPr/>
          </a:p>
        </p:txBody>
      </p:sp>
      <p:sp>
        <p:nvSpPr>
          <p:cNvPr id="219" name="Google Shape;219;p36"/>
          <p:cNvSpPr txBox="1"/>
          <p:nvPr>
            <p:ph idx="1" type="subTitle"/>
          </p:nvPr>
        </p:nvSpPr>
        <p:spPr>
          <a:xfrm>
            <a:off x="235500" y="1636700"/>
            <a:ext cx="8520600" cy="32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We will take a moment to assign you to breakout rooms now. Breakout rooms will open in ~5 min.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In the meantime p</a:t>
            </a:r>
            <a:r>
              <a:rPr lang="en" sz="2500"/>
              <a:t>lease review the </a:t>
            </a:r>
            <a:r>
              <a:rPr lang="en" sz="2500" u="sng">
                <a:solidFill>
                  <a:schemeClr val="hlink"/>
                </a:solidFill>
                <a:hlinkClick r:id="rId3"/>
              </a:rPr>
              <a:t>group challenge</a:t>
            </a:r>
            <a:r>
              <a:rPr lang="en" sz="2500"/>
              <a:t> following</a:t>
            </a:r>
            <a:r>
              <a:rPr lang="en" sz="2500"/>
              <a:t> the link posted in the chat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We will take turns in visiting your groups (though we might not get to all of you)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Breakout rooms will close after ~20-25 min. and we will reconvene here</a:t>
            </a:r>
            <a:endParaRPr sz="2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/>
        </p:nvSpPr>
        <p:spPr>
          <a:xfrm>
            <a:off x="677863" y="588963"/>
            <a:ext cx="7081837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3557A"/>
                </a:solidFill>
                <a:latin typeface="Crimson Text"/>
                <a:ea typeface="Crimson Text"/>
                <a:cs typeface="Crimson Text"/>
                <a:sym typeface="Crimson Text"/>
              </a:rPr>
              <a:t>SPEAKERS</a:t>
            </a:r>
            <a:endParaRPr b="1" sz="3200">
              <a:solidFill>
                <a:srgbClr val="33557A"/>
              </a:solidFill>
              <a:latin typeface="Crimson Text"/>
              <a:ea typeface="Crimson Text"/>
              <a:cs typeface="Crimson Text"/>
              <a:sym typeface="Crimson Text"/>
            </a:endParaRPr>
          </a:p>
        </p:txBody>
      </p:sp>
      <p:sp>
        <p:nvSpPr>
          <p:cNvPr id="107" name="Google Shape;107;p19"/>
          <p:cNvSpPr txBox="1"/>
          <p:nvPr/>
        </p:nvSpPr>
        <p:spPr>
          <a:xfrm>
            <a:off x="5292725" y="3151813"/>
            <a:ext cx="3311400" cy="20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spcBef>
                <a:spcPts val="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Arial"/>
              <a:buNone/>
            </a:pPr>
            <a:r>
              <a:rPr b="1" lang="en" sz="1800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Claudia Engel</a:t>
            </a:r>
            <a:endParaRPr/>
          </a:p>
          <a:p>
            <a:pPr indent="0" lvl="0" marL="127000" marR="0" rtl="0" algn="l">
              <a:spcBef>
                <a:spcPts val="280"/>
              </a:spcBef>
              <a:spcAft>
                <a:spcPts val="0"/>
              </a:spcAft>
              <a:buClr>
                <a:srgbClr val="33557A"/>
              </a:buClr>
              <a:buSzPts val="1400"/>
              <a:buFont typeface="Arial"/>
              <a:buNone/>
            </a:pP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Academic Technology Specialist, Stanford University Libraries</a:t>
            </a:r>
            <a:endParaRPr/>
          </a:p>
        </p:txBody>
      </p:sp>
      <p:sp>
        <p:nvSpPr>
          <p:cNvPr id="108" name="Google Shape;108;p19"/>
          <p:cNvSpPr txBox="1"/>
          <p:nvPr>
            <p:ph idx="1" type="body"/>
          </p:nvPr>
        </p:nvSpPr>
        <p:spPr>
          <a:xfrm>
            <a:off x="1042988" y="3179763"/>
            <a:ext cx="3311400" cy="20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Arial"/>
              <a:buNone/>
            </a:pPr>
            <a:r>
              <a:rPr b="1" lang="en" sz="1800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Nicole Coleman</a:t>
            </a:r>
            <a:endParaRPr b="1" sz="1800"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1270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Arial"/>
              <a:buNone/>
            </a:pPr>
            <a:r>
              <a:rPr lang="en" sz="1400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Digital Research Architect, </a:t>
            </a:r>
            <a:br>
              <a:rPr lang="en" sz="1400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400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Stanford University Libraries</a:t>
            </a:r>
            <a:endParaRPr/>
          </a:p>
        </p:txBody>
      </p:sp>
      <p:sp>
        <p:nvSpPr>
          <p:cNvPr id="109" name="Google Shape;109;p19"/>
          <p:cNvSpPr txBox="1"/>
          <p:nvPr/>
        </p:nvSpPr>
        <p:spPr>
          <a:xfrm>
            <a:off x="1246450" y="1397500"/>
            <a:ext cx="1782900" cy="17547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&lt;picture&gt;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9"/>
          <p:cNvSpPr txBox="1"/>
          <p:nvPr/>
        </p:nvSpPr>
        <p:spPr>
          <a:xfrm>
            <a:off x="5486400" y="1349225"/>
            <a:ext cx="1782900" cy="17547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&lt;picture&gt;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0998" y="1461888"/>
            <a:ext cx="1625600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1011" y="1425888"/>
            <a:ext cx="1625600" cy="162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7"/>
          <p:cNvSpPr txBox="1"/>
          <p:nvPr>
            <p:ph type="ctrTitle"/>
          </p:nvPr>
        </p:nvSpPr>
        <p:spPr>
          <a:xfrm>
            <a:off x="87075" y="0"/>
            <a:ext cx="8948100" cy="4059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/>
              <a:t>“.. the subjectivity of ML models </a:t>
            </a:r>
            <a:br>
              <a:rPr lang="en" sz="4400"/>
            </a:br>
            <a:r>
              <a:rPr lang="en" sz="4400"/>
              <a:t>is precisely where we find their potential for explaining culture, including its biases </a:t>
            </a:r>
            <a:br>
              <a:rPr lang="en" sz="4400"/>
            </a:br>
            <a:r>
              <a:rPr lang="en" sz="4400"/>
              <a:t>and exclusions.”</a:t>
            </a:r>
            <a:endParaRPr sz="4400"/>
          </a:p>
        </p:txBody>
      </p:sp>
      <p:sp>
        <p:nvSpPr>
          <p:cNvPr id="225" name="Google Shape;225;p37"/>
          <p:cNvSpPr txBox="1"/>
          <p:nvPr>
            <p:ph idx="1" type="subTitle"/>
          </p:nvPr>
        </p:nvSpPr>
        <p:spPr>
          <a:xfrm>
            <a:off x="311700" y="4321625"/>
            <a:ext cx="8520600" cy="29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Cordell 2020: Machine Learning + Libraries, a Report on the State of the Field</a:t>
            </a:r>
            <a:endParaRPr sz="1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53" y="-1168113"/>
            <a:ext cx="5340096" cy="747973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8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9"/>
          <p:cNvSpPr txBox="1"/>
          <p:nvPr/>
        </p:nvSpPr>
        <p:spPr>
          <a:xfrm>
            <a:off x="6161300" y="4665600"/>
            <a:ext cx="3102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Catherine D’Ignazio, Lauren Klein: </a:t>
            </a:r>
            <a:r>
              <a:rPr lang="en" sz="800">
                <a:solidFill>
                  <a:srgbClr val="999999"/>
                </a:solidFill>
              </a:rPr>
              <a:t>Data Feminism 2020 after Patricia Hill Collins in Black Feminist Thought: Knowledge, Consciousness, and the Politics of Empowerment.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37" name="Google Shape;23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075" y="518838"/>
            <a:ext cx="8109850" cy="399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0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43" name="Google Shape;24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43" y="-1167650"/>
            <a:ext cx="5340096" cy="747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1"/>
          <p:cNvSpPr txBox="1"/>
          <p:nvPr/>
        </p:nvSpPr>
        <p:spPr>
          <a:xfrm>
            <a:off x="6357250" y="4835700"/>
            <a:ext cx="3102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Catherine D’Ignazio, Lauren Klein: Data Feminism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49" name="Google Shape;24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1225" y="262750"/>
            <a:ext cx="6468899" cy="461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2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55" name="Google Shape;25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43" y="-1167650"/>
            <a:ext cx="5340096" cy="747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6713" y="395350"/>
            <a:ext cx="6510575" cy="4505208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3"/>
          <p:cNvSpPr txBox="1"/>
          <p:nvPr/>
        </p:nvSpPr>
        <p:spPr>
          <a:xfrm>
            <a:off x="2732350" y="0"/>
            <a:ext cx="3788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u="sng">
                <a:solidFill>
                  <a:schemeClr val="hlink"/>
                </a:solidFill>
                <a:hlinkClick r:id="rId4"/>
              </a:rPr>
              <a:t>https://vimeo.com/benrubin/sortofjoy#t=148s</a:t>
            </a:r>
            <a:endParaRPr sz="1300">
              <a:solidFill>
                <a:srgbClr val="B7B7B7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B7B7B7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4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67" name="Google Shape;26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43" y="-1167650"/>
            <a:ext cx="5340096" cy="747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45"/>
          <p:cNvPicPr preferRelativeResize="0"/>
          <p:nvPr/>
        </p:nvPicPr>
        <p:blipFill rotWithShape="1">
          <a:blip r:embed="rId3">
            <a:alphaModFix/>
          </a:blip>
          <a:srcRect b="2283" l="33064" r="33091" t="2168"/>
          <a:stretch/>
        </p:blipFill>
        <p:spPr>
          <a:xfrm>
            <a:off x="2928250" y="293925"/>
            <a:ext cx="3069774" cy="455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6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78" name="Google Shape;278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43" y="-1167650"/>
            <a:ext cx="5340096" cy="747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/>
        </p:nvSpPr>
        <p:spPr>
          <a:xfrm>
            <a:off x="611188" y="136525"/>
            <a:ext cx="7081800" cy="1279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557A"/>
              </a:buClr>
              <a:buSzPts val="3200"/>
              <a:buFont typeface="Crimson Text"/>
              <a:buNone/>
            </a:pPr>
            <a:r>
              <a:rPr b="1" lang="en" sz="3200">
                <a:solidFill>
                  <a:srgbClr val="33557A"/>
                </a:solidFill>
                <a:latin typeface="Crimson Text"/>
                <a:ea typeface="Crimson Text"/>
                <a:cs typeface="Crimson Text"/>
                <a:sym typeface="Crimson Text"/>
              </a:rPr>
              <a:t>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557A"/>
              </a:buClr>
              <a:buSzPts val="3200"/>
              <a:buFont typeface="Crimson Text"/>
              <a:buNone/>
            </a:pPr>
            <a:r>
              <a:rPr b="1" lang="en" sz="3200">
                <a:solidFill>
                  <a:srgbClr val="33557A"/>
                </a:solidFill>
                <a:latin typeface="Crimson Text"/>
                <a:ea typeface="Crimson Text"/>
                <a:cs typeface="Crimson Text"/>
                <a:sym typeface="Crimson Text"/>
              </a:rPr>
              <a:t>Logistics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1168400" y="1504950"/>
            <a:ext cx="6805500" cy="28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Char char="￮"/>
            </a:pPr>
            <a:r>
              <a:rPr b="1"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The main session of this  workshop is being recorded. 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Recordings will be available online and all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 participants will receive a link </a:t>
            </a:r>
            <a:endParaRPr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Char char="￮"/>
            </a:pPr>
            <a:r>
              <a:rPr b="1"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Slides and Handouts: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See the chat box for the links.</a:t>
            </a:r>
            <a:endParaRPr/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Char char="￮"/>
            </a:pPr>
            <a:r>
              <a:rPr b="1"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Questions? 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Put them in the chat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 box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 We’ll take  questions throughout.</a:t>
            </a:r>
            <a:endParaRPr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Lato"/>
              <a:buChar char="￮"/>
            </a:pP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We will be using breakout rooms, more about this later. These will  not be recorded.</a:t>
            </a:r>
            <a:endParaRPr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Lato"/>
              <a:buChar char="￮"/>
            </a:pP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Be sure the name in your zoom is what you prefer it to be</a:t>
            </a:r>
            <a:endParaRPr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Lato"/>
              <a:buChar char="￮"/>
            </a:pP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Please keep yourself muted</a:t>
            </a:r>
            <a:endParaRPr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spcBef>
                <a:spcPts val="600"/>
              </a:spcBef>
              <a:spcAft>
                <a:spcPts val="0"/>
              </a:spcAft>
              <a:buClr>
                <a:srgbClr val="33557A"/>
              </a:buClr>
              <a:buSzPts val="1600"/>
              <a:buFont typeface="Lato"/>
              <a:buChar char="￮"/>
            </a:pPr>
            <a:r>
              <a:rPr lang="en">
                <a:solidFill>
                  <a:srgbClr val="33557A"/>
                </a:solidFill>
                <a:latin typeface="Lato"/>
                <a:ea typeface="Lato"/>
                <a:cs typeface="Lato"/>
                <a:sym typeface="Lato"/>
              </a:rPr>
              <a:t>The session will be 2h long and we will take short breaks in between</a:t>
            </a:r>
            <a:endParaRPr>
              <a:solidFill>
                <a:srgbClr val="33557A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5130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8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289" name="Google Shape;289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43" y="-1167650"/>
            <a:ext cx="5340096" cy="747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9750" y="100450"/>
            <a:ext cx="4624500" cy="494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0"/>
          <p:cNvSpPr txBox="1"/>
          <p:nvPr/>
        </p:nvSpPr>
        <p:spPr>
          <a:xfrm>
            <a:off x="7243075" y="4678550"/>
            <a:ext cx="1888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300" name="Google Shape;30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1943" y="-1167650"/>
            <a:ext cx="5340096" cy="747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1575" y="0"/>
            <a:ext cx="668085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2"/>
          <p:cNvSpPr txBox="1"/>
          <p:nvPr/>
        </p:nvSpPr>
        <p:spPr>
          <a:xfrm>
            <a:off x="6815375" y="4712400"/>
            <a:ext cx="2404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999999"/>
                </a:solidFill>
              </a:rPr>
              <a:t>Data Feminism infographics by Catherine D’Ignazio, Lauren Klein and Marcia Diaz. 2020</a:t>
            </a:r>
            <a:endParaRPr sz="800">
              <a:solidFill>
                <a:srgbClr val="999999"/>
              </a:solidFill>
            </a:endParaRPr>
          </a:p>
        </p:txBody>
      </p:sp>
      <p:pic>
        <p:nvPicPr>
          <p:cNvPr id="311" name="Google Shape;311;p52"/>
          <p:cNvPicPr preferRelativeResize="0"/>
          <p:nvPr/>
        </p:nvPicPr>
        <p:blipFill rotWithShape="1">
          <a:blip r:embed="rId3">
            <a:alphaModFix/>
          </a:blip>
          <a:srcRect b="36573" l="22777" r="22454" t="29860"/>
          <a:stretch/>
        </p:blipFill>
        <p:spPr>
          <a:xfrm>
            <a:off x="7011700" y="726250"/>
            <a:ext cx="2012151" cy="172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52"/>
          <p:cNvPicPr preferRelativeResize="0"/>
          <p:nvPr/>
        </p:nvPicPr>
        <p:blipFill rotWithShape="1">
          <a:blip r:embed="rId4">
            <a:alphaModFix/>
          </a:blip>
          <a:srcRect b="33332" l="22454" r="22777" t="30095"/>
          <a:stretch/>
        </p:blipFill>
        <p:spPr>
          <a:xfrm>
            <a:off x="4803225" y="571500"/>
            <a:ext cx="2012151" cy="18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52"/>
          <p:cNvPicPr preferRelativeResize="0"/>
          <p:nvPr/>
        </p:nvPicPr>
        <p:blipFill rotWithShape="1">
          <a:blip r:embed="rId5">
            <a:alphaModFix/>
          </a:blip>
          <a:srcRect b="33332" l="22777" r="22454" t="30095"/>
          <a:stretch/>
        </p:blipFill>
        <p:spPr>
          <a:xfrm>
            <a:off x="5667400" y="2641950"/>
            <a:ext cx="2012151" cy="18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52"/>
          <p:cNvPicPr preferRelativeResize="0"/>
          <p:nvPr/>
        </p:nvPicPr>
        <p:blipFill rotWithShape="1">
          <a:blip r:embed="rId6">
            <a:alphaModFix/>
          </a:blip>
          <a:srcRect b="33562" l="22614" r="22614" t="30839"/>
          <a:stretch/>
        </p:blipFill>
        <p:spPr>
          <a:xfrm>
            <a:off x="678675" y="2749125"/>
            <a:ext cx="2012151" cy="183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52"/>
          <p:cNvPicPr preferRelativeResize="0"/>
          <p:nvPr/>
        </p:nvPicPr>
        <p:blipFill rotWithShape="1">
          <a:blip r:embed="rId7">
            <a:alphaModFix/>
          </a:blip>
          <a:srcRect b="30552" l="22777" r="22454" t="30096"/>
          <a:stretch/>
        </p:blipFill>
        <p:spPr>
          <a:xfrm>
            <a:off x="250050" y="500050"/>
            <a:ext cx="2012151" cy="202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52"/>
          <p:cNvPicPr preferRelativeResize="0"/>
          <p:nvPr/>
        </p:nvPicPr>
        <p:blipFill rotWithShape="1">
          <a:blip r:embed="rId8">
            <a:alphaModFix/>
          </a:blip>
          <a:srcRect b="33794" l="22613" r="22618" t="33797"/>
          <a:stretch/>
        </p:blipFill>
        <p:spPr>
          <a:xfrm>
            <a:off x="2488413" y="678650"/>
            <a:ext cx="2012151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52"/>
          <p:cNvPicPr preferRelativeResize="0"/>
          <p:nvPr/>
        </p:nvPicPr>
        <p:blipFill rotWithShape="1">
          <a:blip r:embed="rId9">
            <a:alphaModFix/>
          </a:blip>
          <a:srcRect b="34027" l="23099" r="22942" t="33564"/>
          <a:stretch/>
        </p:blipFill>
        <p:spPr>
          <a:xfrm>
            <a:off x="3155175" y="2938375"/>
            <a:ext cx="1982376" cy="166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3"/>
          <p:cNvSpPr txBox="1"/>
          <p:nvPr/>
        </p:nvSpPr>
        <p:spPr>
          <a:xfrm>
            <a:off x="1148350" y="208200"/>
            <a:ext cx="7248900" cy="45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FFFFFF"/>
                </a:solidFill>
              </a:rPr>
              <a:t>Suggested Readings</a:t>
            </a:r>
            <a:endParaRPr sz="4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u="sng">
                <a:solidFill>
                  <a:schemeClr val="hlink"/>
                </a:solidFill>
                <a:hlinkClick r:id="rId3"/>
              </a:rPr>
              <a:t>Data feminism</a:t>
            </a:r>
            <a:r>
              <a:rPr lang="en">
                <a:solidFill>
                  <a:srgbClr val="FFFFFF"/>
                </a:solidFill>
              </a:rPr>
              <a:t> by Catherine D'Ignazio and Lauren F. Klein. </a:t>
            </a:r>
            <a:r>
              <a:rPr lang="en">
                <a:solidFill>
                  <a:schemeClr val="dk1"/>
                </a:solidFill>
              </a:rPr>
              <a:t>Mit Press, 2020. 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“The Power of Words: Cultural Humility as a Framework for  Anti -Oppressive Archival Description,</a:t>
            </a:r>
            <a:r>
              <a:rPr lang="en">
                <a:solidFill>
                  <a:srgbClr val="FFFFFF"/>
                </a:solidFill>
              </a:rPr>
              <a:t>” by Jessica Tai in “Radical Empathy in Archival Practice,” eds. Elvia Arroyo-Ramirez, Jasmine Jones, Shannon O’Neill, and Holly Smith. Special issue of Journal of Critical Library and Information Studies.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"Data and its (dis) contents: A survey of dataset development and use in machine learning research"</a:t>
            </a:r>
            <a:r>
              <a:rPr i="1" lang="en">
                <a:solidFill>
                  <a:srgbClr val="FFFFFF"/>
                </a:solidFill>
              </a:rPr>
              <a:t>  b</a:t>
            </a:r>
            <a:r>
              <a:rPr lang="en">
                <a:solidFill>
                  <a:srgbClr val="FFFFFF"/>
                </a:solidFill>
              </a:rPr>
              <a:t>y Amandalynne Paullada, Inioluwa Deborah Raji, Emily M. Bender, Emily Denton, Alex Hanna, </a:t>
            </a:r>
            <a:r>
              <a:rPr i="1" lang="en">
                <a:solidFill>
                  <a:srgbClr val="FFFFFF"/>
                </a:solidFill>
              </a:rPr>
              <a:t>arXiv preprint arXiv:2012.05345</a:t>
            </a:r>
            <a:r>
              <a:rPr lang="en">
                <a:solidFill>
                  <a:srgbClr val="FFFFFF"/>
                </a:solidFill>
              </a:rPr>
              <a:t> (2020). </a:t>
            </a:r>
            <a:endParaRPr sz="17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"Taking Big Data apart: local readings of composite media collections"</a:t>
            </a:r>
            <a:r>
              <a:rPr lang="en">
                <a:solidFill>
                  <a:srgbClr val="FFFFFF"/>
                </a:solidFill>
              </a:rPr>
              <a:t> by </a:t>
            </a:r>
            <a:r>
              <a:rPr lang="en">
                <a:solidFill>
                  <a:schemeClr val="dk1"/>
                </a:solidFill>
              </a:rPr>
              <a:t>Yanni Alexander Loukissas in </a:t>
            </a:r>
            <a:r>
              <a:rPr lang="en">
                <a:solidFill>
                  <a:srgbClr val="FFFFFF"/>
                </a:solidFill>
              </a:rPr>
              <a:t>Information, Communication &amp; Society, 20:5, 651-664, 2017.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Excavating AI: The Politics of Images in Machine Learning Training Sets</a:t>
            </a:r>
            <a:r>
              <a:rPr lang="en">
                <a:solidFill>
                  <a:srgbClr val="FFFFFF"/>
                </a:solidFill>
              </a:rPr>
              <a:t>. Kate Crawford and Trevor Paglen. 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4"/>
          <p:cNvSpPr txBox="1"/>
          <p:nvPr>
            <p:ph idx="4294967295" type="ctrTitle"/>
          </p:nvPr>
        </p:nvSpPr>
        <p:spPr>
          <a:xfrm>
            <a:off x="-18262" y="1290638"/>
            <a:ext cx="9180600" cy="1158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solidFill>
                  <a:schemeClr val="lt1"/>
                </a:solidFill>
                <a:latin typeface="Crimson Text"/>
                <a:ea typeface="Crimson Text"/>
                <a:cs typeface="Crimson Text"/>
                <a:sym typeface="Crimson Text"/>
              </a:rPr>
              <a:t>Thank you</a:t>
            </a:r>
            <a:r>
              <a:rPr b="1" i="0" lang="en" sz="4000" u="none" cap="none" strike="noStrike">
                <a:solidFill>
                  <a:schemeClr val="lt1"/>
                </a:solidFill>
                <a:latin typeface="Crimson Text"/>
                <a:ea typeface="Crimson Text"/>
                <a:cs typeface="Crimson Text"/>
                <a:sym typeface="Crimson Text"/>
              </a:rPr>
              <a:t>!</a:t>
            </a:r>
            <a:endParaRPr/>
          </a:p>
        </p:txBody>
      </p:sp>
      <p:sp>
        <p:nvSpPr>
          <p:cNvPr id="328" name="Google Shape;328;p54"/>
          <p:cNvSpPr/>
          <p:nvPr/>
        </p:nvSpPr>
        <p:spPr>
          <a:xfrm>
            <a:off x="1974850" y="2449528"/>
            <a:ext cx="5187900" cy="18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Links to the s</a:t>
            </a:r>
            <a:r>
              <a:rPr lang="en"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lides and a </a:t>
            </a:r>
            <a:r>
              <a:rPr lang="en"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recording will be sent to all registered delegates.</a:t>
            </a:r>
            <a:endParaRPr sz="1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Join us at  </a:t>
            </a:r>
            <a:r>
              <a:rPr lang="en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ai4lam.org</a:t>
            </a:r>
            <a:r>
              <a:rPr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- an international, </a:t>
            </a:r>
            <a:r>
              <a:rPr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participatory</a:t>
            </a:r>
            <a:r>
              <a:rPr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community focused on advancing the use of artificial intelligence in, for and by libraries, archives and museums. </a:t>
            </a:r>
            <a:endParaRPr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G:\COM Tools\Core Assets (Logo, Organogram, Fonts, Network Map)\Logos\PNG\White Lettering - Transparent Background.png" id="329" name="Google Shape;329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2988" y="698500"/>
            <a:ext cx="1441450" cy="1404938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54"/>
          <p:cNvSpPr/>
          <p:nvPr/>
        </p:nvSpPr>
        <p:spPr>
          <a:xfrm>
            <a:off x="3022600" y="4803775"/>
            <a:ext cx="309562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i="1" lang="en" sz="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Credits:  These slides are CC BY. Photographs by LIBER, LILLIAD Learning Centre Innovation, Cantonal and University Library of Lausanne. Template by SlidesCarnival.</a:t>
            </a:r>
            <a:endParaRPr i="1" sz="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31" name="Google Shape;331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16216" y="243205"/>
            <a:ext cx="2007870" cy="2315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>
            <p:ph type="ctrTitle"/>
          </p:nvPr>
        </p:nvSpPr>
        <p:spPr>
          <a:xfrm>
            <a:off x="507150" y="1230050"/>
            <a:ext cx="8129700" cy="1665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Introductions</a:t>
            </a:r>
            <a:endParaRPr sz="33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/>
          <p:nvPr>
            <p:ph type="title"/>
          </p:nvPr>
        </p:nvSpPr>
        <p:spPr>
          <a:xfrm>
            <a:off x="237675" y="21939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What is AI? What is ML?</a:t>
            </a:r>
            <a:endParaRPr/>
          </a:p>
        </p:txBody>
      </p:sp>
      <p:sp>
        <p:nvSpPr>
          <p:cNvPr id="129" name="Google Shape;129;p2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From an AI perspective</a:t>
            </a:r>
            <a:endParaRPr/>
          </a:p>
        </p:txBody>
      </p:sp>
      <p:pic>
        <p:nvPicPr>
          <p:cNvPr id="130" name="Google Shape;13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3358" y="0"/>
            <a:ext cx="507063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>
            <a:off x="237675" y="21939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What is AI? What is ML?</a:t>
            </a:r>
            <a:endParaRPr/>
          </a:p>
        </p:txBody>
      </p:sp>
      <p:sp>
        <p:nvSpPr>
          <p:cNvPr id="136" name="Google Shape;136;p2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From a data science perspective</a:t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56162" y="0"/>
            <a:ext cx="538783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typical classification workflow</a:t>
            </a:r>
            <a:endParaRPr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311700" y="1402250"/>
            <a:ext cx="8520600" cy="30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b="1" lang="en" sz="2500">
                <a:solidFill>
                  <a:srgbClr val="F6B26B"/>
                </a:solidFill>
              </a:rPr>
              <a:t>Collect or create</a:t>
            </a:r>
            <a:r>
              <a:rPr lang="en" sz="2500"/>
              <a:t> labeled data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b="1" lang="en" sz="2500">
                <a:solidFill>
                  <a:srgbClr val="F6B26B"/>
                </a:solidFill>
              </a:rPr>
              <a:t>Transform</a:t>
            </a:r>
            <a:r>
              <a:rPr lang="en" sz="2500"/>
              <a:t> data into a numeric representation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b="1" lang="en" sz="2500">
                <a:solidFill>
                  <a:srgbClr val="F6B26B"/>
                </a:solidFill>
              </a:rPr>
              <a:t>Train</a:t>
            </a:r>
            <a:r>
              <a:rPr lang="en" sz="2500"/>
              <a:t> a model on a part of the transformed labeled data 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b="1" lang="en" sz="2500">
                <a:solidFill>
                  <a:srgbClr val="F6B26B"/>
                </a:solidFill>
              </a:rPr>
              <a:t>Test</a:t>
            </a:r>
            <a:r>
              <a:rPr lang="en" sz="2500"/>
              <a:t> the model predictions on another part of the transformed labeled data 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AutoNum type="arabicPeriod"/>
            </a:pPr>
            <a:r>
              <a:rPr b="1" lang="en" sz="2500">
                <a:solidFill>
                  <a:srgbClr val="F6B26B"/>
                </a:solidFill>
              </a:rPr>
              <a:t>Assess</a:t>
            </a:r>
            <a:r>
              <a:rPr lang="en" sz="2500"/>
              <a:t> and repeat</a:t>
            </a:r>
            <a:endParaRPr sz="25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5"/>
          <p:cNvSpPr txBox="1"/>
          <p:nvPr>
            <p:ph type="title"/>
          </p:nvPr>
        </p:nvSpPr>
        <p:spPr>
          <a:xfrm>
            <a:off x="274750" y="1965300"/>
            <a:ext cx="4045200" cy="1212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457200" lvl="0" marL="457200" rtl="0" algn="ctr">
              <a:spcBef>
                <a:spcPts val="0"/>
              </a:spcBef>
              <a:spcAft>
                <a:spcPts val="0"/>
              </a:spcAft>
              <a:buSzPts val="3600"/>
              <a:buAutoNum type="arabicPeriod"/>
            </a:pPr>
            <a:r>
              <a:rPr lang="en" sz="3600"/>
              <a:t>Collect or </a:t>
            </a:r>
            <a:r>
              <a:rPr lang="en" sz="3600"/>
              <a:t>create</a:t>
            </a:r>
            <a:r>
              <a:rPr lang="en" sz="3600"/>
              <a:t> labeled data</a:t>
            </a:r>
            <a:endParaRPr sz="3600"/>
          </a:p>
        </p:txBody>
      </p:sp>
      <p:sp>
        <p:nvSpPr>
          <p:cNvPr id="149" name="Google Shape;149;p25"/>
          <p:cNvSpPr txBox="1"/>
          <p:nvPr>
            <p:ph idx="2" type="body"/>
          </p:nvPr>
        </p:nvSpPr>
        <p:spPr>
          <a:xfrm>
            <a:off x="4939500" y="1025725"/>
            <a:ext cx="3837000" cy="218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Load the UCI ML </a:t>
            </a: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handwritten</a:t>
            </a: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 digits datasets that come with scikit-learn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sklearn </a:t>
            </a: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datasets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digits 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datasets.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load_digits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To apply a classifier the data must be flattened into a (samples, feature) matrix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n_samples 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len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(digits.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images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data 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digits.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images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reshape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((n_samples, </a:t>
            </a:r>
            <a:r>
              <a:rPr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-1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))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50" name="Google Shape;15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9225" y="3508050"/>
            <a:ext cx="3257550" cy="104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6"/>
          <p:cNvSpPr txBox="1"/>
          <p:nvPr>
            <p:ph type="title"/>
          </p:nvPr>
        </p:nvSpPr>
        <p:spPr>
          <a:xfrm>
            <a:off x="252150" y="383350"/>
            <a:ext cx="4045200" cy="172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2. Transform data into a numeric representation</a:t>
            </a:r>
            <a:endParaRPr sz="3600"/>
          </a:p>
        </p:txBody>
      </p:sp>
      <p:sp>
        <p:nvSpPr>
          <p:cNvPr id="156" name="Google Shape;156;p26"/>
          <p:cNvSpPr txBox="1"/>
          <p:nvPr>
            <p:ph idx="2" type="body"/>
          </p:nvPr>
        </p:nvSpPr>
        <p:spPr>
          <a:xfrm>
            <a:off x="4939500" y="724200"/>
            <a:ext cx="3837000" cy="396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&gt;&gt;&gt;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digits.images[</a:t>
            </a:r>
            <a:r>
              <a:rPr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0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]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array([[  0.,   0.,   5.,  13.,   9.,   1.,   0.,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0.,  13.,  15.,  10.,  15.,   5.,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3.,  15.,   2.,   0.,  11.,   8.,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4.,  12.,   0.,   0.,   8.,   8.,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5.,   8.,   0.,   0.,   9.,   8.,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4.,  11.,   0.,   1.,  12.,   7.,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2.,  14.,   5.,  10.,  12.,   0.,   0.],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onsolas"/>
                <a:ea typeface="Consolas"/>
                <a:cs typeface="Consolas"/>
                <a:sym typeface="Consolas"/>
              </a:rPr>
              <a:t>   	[  0.,   0.,   6.,  13.,  10.,   0.,   0.,   0.]])</a:t>
            </a:r>
            <a:endParaRPr sz="9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sklearn.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model_selection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train_test_split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1C232"/>
                </a:solidFill>
                <a:latin typeface="Consolas"/>
                <a:ea typeface="Consolas"/>
                <a:cs typeface="Consolas"/>
                <a:sym typeface="Consolas"/>
              </a:rPr>
              <a:t># Split data into train and test subsets</a:t>
            </a:r>
            <a:endParaRPr sz="1000">
              <a:solidFill>
                <a:srgbClr val="F1C23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X_train, X_test, y_train, y_test 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train_test_split(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  data, digits.</a:t>
            </a:r>
            <a:r>
              <a:rPr lang="en" sz="10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target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, test_size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0.5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, shuffle</a:t>
            </a:r>
            <a:r>
              <a:rPr lang="en" sz="10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=</a:t>
            </a:r>
            <a:r>
              <a:rPr b="1" lang="en" sz="1000">
                <a:solidFill>
                  <a:srgbClr val="6AA84F"/>
                </a:solidFill>
                <a:latin typeface="Consolas"/>
                <a:ea typeface="Consolas"/>
                <a:cs typeface="Consolas"/>
                <a:sym typeface="Consolas"/>
              </a:rPr>
              <a:t>False</a:t>
            </a: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57" name="Google Shape;15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7275" y="2105050"/>
            <a:ext cx="2514953" cy="2510624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6"/>
          <p:cNvSpPr txBox="1"/>
          <p:nvPr/>
        </p:nvSpPr>
        <p:spPr>
          <a:xfrm>
            <a:off x="710100" y="4687750"/>
            <a:ext cx="31293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From Adam Geitgey’s “Machine Learning is Fun!”</a:t>
            </a:r>
            <a:endParaRPr sz="13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Kantoorthema">
  <a:themeElements>
    <a:clrScheme name="Kantoor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